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78" r:id="rId3"/>
    <p:sldId id="286" r:id="rId4"/>
    <p:sldId id="323" r:id="rId5"/>
    <p:sldId id="319" r:id="rId6"/>
    <p:sldId id="320" r:id="rId7"/>
    <p:sldId id="280" r:id="rId8"/>
    <p:sldId id="324" r:id="rId9"/>
    <p:sldId id="281" r:id="rId10"/>
    <p:sldId id="313" r:id="rId11"/>
    <p:sldId id="314" r:id="rId12"/>
    <p:sldId id="311" r:id="rId13"/>
    <p:sldId id="316" r:id="rId14"/>
    <p:sldId id="315" r:id="rId15"/>
    <p:sldId id="321" r:id="rId16"/>
    <p:sldId id="310" r:id="rId17"/>
    <p:sldId id="270" r:id="rId1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2541" autoAdjust="0"/>
  </p:normalViewPr>
  <p:slideViewPr>
    <p:cSldViewPr>
      <p:cViewPr varScale="1">
        <p:scale>
          <a:sx n="75" d="100"/>
          <a:sy n="75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32C493E-81C0-4552-A44F-12B3F3D85D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EA8AE74-30B6-4D1E-A06F-AD49582EAF4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0C049-9B9A-475A-94CA-0DCE5C1F44D8}" type="slidenum">
              <a:rPr lang="en-US"/>
              <a:pPr/>
              <a:t>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 titel</a:t>
            </a:r>
          </a:p>
        </p:txBody>
      </p:sp>
    </p:spTree>
    <p:extLst>
      <p:ext uri="{BB962C8B-B14F-4D97-AF65-F5344CB8AC3E}">
        <p14:creationId xmlns:p14="http://schemas.microsoft.com/office/powerpoint/2010/main" val="274473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AE74-30B6-4D1E-A06F-AD49582EAF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05263"/>
            <a:ext cx="7920037" cy="576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Klik om een titel te maken.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4213" y="3644900"/>
            <a:ext cx="2519362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| </a:t>
            </a:r>
            <a:fld id="{E2FD1412-2FB0-4817-83B1-EBD6A2EFC2F4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11275" y="4629150"/>
            <a:ext cx="7221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684213" y="4581525"/>
            <a:ext cx="7920037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Voettekst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65DEB295-E688-4709-91E2-62327DBE3AC1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5731F1AC-9A26-4BB5-9734-383FCD1D84CF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463370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38963" y="333375"/>
            <a:ext cx="2205037" cy="619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462713" cy="619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FD12FAAA-6385-4F1E-A1C5-709F2216821C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BB2F21CB-04CF-4BC6-BC36-F53575B10E3B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485624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4243387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91075" y="981075"/>
            <a:ext cx="4244975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7F5D6EA9-601C-418E-AB6D-690554E87256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6636F1D8-8A9D-493C-B47A-AA10D999B2C0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549100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243387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91075" y="981075"/>
            <a:ext cx="4244975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59FE99AC-D627-42F4-9968-49B9307008B0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FE87854A-BFCA-4B51-BCCE-3A255DF16192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845689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5288" y="3829050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1EEC7554-C88E-4AED-ACCE-16547E5BE74E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013D83C9-E959-483E-A161-E59DB9C605B8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835815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288" y="3829050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6659F181-C630-4486-8641-8B048BC1DD50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95CFEB6A-2240-499D-9A5D-2FD3BE16DA0D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287879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88D91D8A-7727-4E6C-A5D0-8543293CA65F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08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F4B92A8E-155F-428F-802E-830EFB960DCC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69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5673A12D-4114-4049-90E2-793B7F424615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44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2BB47C5A-2E19-49CC-88D1-6A0061B06C1D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02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BC222191-DC3B-46DC-A320-1FCA5087F21C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B888675A-22D1-48CB-9E09-C89E43BC5B5C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090442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B0987691-BE60-4A70-9CA6-7A51A7BFC375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6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4CBD1F72-618A-4F04-A828-DB7B4E8D823D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25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6420EAE0-C5E6-4D29-94D9-6F7A6687C71A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5933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378CC93C-9FEC-4F0F-81AA-3665F6B59F7E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232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2013D896-21C6-4906-83F4-B9916101897D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09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55023158-D884-4383-BDC9-B426341D9870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62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1C3F60CE-DC96-41EB-AB73-AD774638185A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909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FFB311B4-E06C-4C67-8E83-DD73C77A406B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730B19D1-FEDC-4047-9142-0420C923719E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574969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243387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91075" y="981075"/>
            <a:ext cx="424497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0E45FBEA-0DC9-4087-A883-150DC8CD6BD0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6782C3DB-9562-4E0B-AB1B-A9A15B027947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445309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E6B4301A-48BF-44C4-9929-9C7C6DB857A7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4CDA7754-8253-4F62-AD0E-5F0CE581DB6D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7151151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E995D003-34CA-460F-9A4D-B4C153C5BA17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58DB6741-5711-4FA5-A35F-F7A21D9D472A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121974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4971539F-8900-4D4B-AA8E-4FC4F3551728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6E298AF7-BEC4-4FDA-BCE5-C48228DBF454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2934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E451A31D-436C-4671-BFFD-E03D186DCEB8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50E09028-1E5A-44F4-804A-0FC7D410B06A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927046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B449040E-3933-401C-A07E-BFECEC0164AB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06DE019F-451C-42D1-AA71-F14871895755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9059184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820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64076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607175"/>
            <a:ext cx="14398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l-NL"/>
              <a:t>| </a:t>
            </a:r>
            <a:fld id="{0AD6D9AB-F181-476F-8700-3B53C629F20C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1863" y="6607175"/>
            <a:ext cx="2160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607175"/>
            <a:ext cx="5762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en-US"/>
              <a:t>| </a:t>
            </a:r>
            <a:fld id="{13A3596F-191B-4B7A-A41A-CFBCCB145134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84213" y="4005263"/>
            <a:ext cx="7920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</a:rPr>
              <a:t>Bedankt voor uw aandacht</a:t>
            </a:r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465296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| </a:t>
            </a:r>
            <a:fld id="{D437A103-AA32-49A3-9E79-B48A5D5BA367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oogeHei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vn-s-hertogenbosch.nl/" TargetMode="External"/><Relationship Id="rId4" Type="http://schemas.openxmlformats.org/officeDocument/2006/relationships/hyperlink" Target="http://www.wijk-sparrenburg.n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| </a:t>
            </a:r>
            <a:r>
              <a:rPr lang="nl-NL" dirty="0" smtClean="0"/>
              <a:t>11 december 2014 </a:t>
            </a:r>
            <a:r>
              <a:rPr lang="nl-NL" dirty="0"/>
              <a:t>|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Projecten</a:t>
            </a:r>
            <a:r>
              <a:rPr lang="en-US" dirty="0" smtClean="0"/>
              <a:t> voor de </a:t>
            </a:r>
            <a:r>
              <a:rPr lang="en-US" dirty="0" err="1" smtClean="0"/>
              <a:t>bij</a:t>
            </a:r>
            <a:r>
              <a:rPr lang="en-US" dirty="0" smtClean="0"/>
              <a:t>, </a:t>
            </a:r>
            <a:r>
              <a:rPr lang="en-US" dirty="0" err="1" smtClean="0"/>
              <a:t>mens</a:t>
            </a:r>
            <a:r>
              <a:rPr lang="en-US" dirty="0"/>
              <a:t> </a:t>
            </a:r>
            <a:r>
              <a:rPr lang="en-US" dirty="0" err="1" smtClean="0"/>
              <a:t>natuur</a:t>
            </a:r>
            <a:r>
              <a:rPr lang="en-US" dirty="0" smtClean="0"/>
              <a:t> en </a:t>
            </a:r>
            <a:r>
              <a:rPr lang="en-US" dirty="0" err="1" smtClean="0"/>
              <a:t>cultuurhistorie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Nieuw project Samenleving en Natuur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185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situatie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10</a:t>
            </a:fld>
            <a:r>
              <a:rPr lang="en-US" smtClean="0"/>
              <a:t> |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1152525"/>
            <a:ext cx="69913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48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situatie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11</a:t>
            </a:fld>
            <a:r>
              <a:rPr lang="en-US" smtClean="0"/>
              <a:t> |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143000"/>
            <a:ext cx="69532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9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situatie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12</a:t>
            </a:fld>
            <a:r>
              <a:rPr lang="en-US" smtClean="0"/>
              <a:t> |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171575"/>
            <a:ext cx="69246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5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13</a:t>
            </a:fld>
            <a:r>
              <a:rPr lang="en-US" smtClean="0"/>
              <a:t> |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81" y="1166812"/>
            <a:ext cx="6962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2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Naar buiten!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Excursie werkzaamheden Stuifzand en Paardenweides</a:t>
            </a:r>
          </a:p>
          <a:p>
            <a:pPr marL="0" indent="0">
              <a:buNone/>
            </a:pPr>
            <a:r>
              <a:rPr lang="nl-NL" sz="1800" dirty="0" smtClean="0"/>
              <a:t>	Datum		10 januari 2015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Tijd 		11:00 – 12:30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Locatie		Stuifzand Rosmalen, wiel van Armando </a:t>
            </a:r>
          </a:p>
          <a:p>
            <a:endParaRPr lang="nl-NL" dirty="0"/>
          </a:p>
          <a:p>
            <a:r>
              <a:rPr lang="nl-NL" dirty="0" smtClean="0"/>
              <a:t>Natuurwerkdag IVN ‘s-Hertogenbosch</a:t>
            </a:r>
          </a:p>
          <a:p>
            <a:pPr marL="914400" lvl="2" indent="0">
              <a:buNone/>
            </a:pPr>
            <a:r>
              <a:rPr lang="nl-NL" dirty="0" smtClean="0"/>
              <a:t>Datum		11 januari 2015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Tijd		10:00 – 13:00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Locatie		Stuifzand Rosmalen, wiel van Armando</a:t>
            </a:r>
          </a:p>
          <a:p>
            <a:pPr marL="457200" lvl="1" indent="0">
              <a:buNone/>
            </a:pPr>
            <a:r>
              <a:rPr lang="nl-NL" dirty="0" smtClean="0"/>
              <a:t>Tussendoor is er soep, warme chocolademelk en een lekkere koek.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14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1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hoogte blijven?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www.facebook.com/HoogeHeide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www.wijk-sparrenburg.nl/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www.ivn-s-hertogenbosch.nl/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Communicatie verloopt via de bovenstaande websites, de wijkraad en de betrokken buurtbewoners.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15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| </a:t>
            </a:r>
            <a:fld id="{BC84E08E-DEBF-4B94-BA33-1F2355E6DDEA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820472" cy="57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171" y="332656"/>
            <a:ext cx="8820150" cy="561975"/>
          </a:xfrm>
        </p:spPr>
        <p:txBody>
          <a:bodyPr/>
          <a:lstStyle/>
          <a:p>
            <a:r>
              <a:rPr lang="nl-NL" dirty="0" smtClean="0"/>
              <a:t>Projectpartners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2</a:t>
            </a:fld>
            <a:r>
              <a:rPr lang="en-US" smtClean="0"/>
              <a:t> |</a:t>
            </a:r>
            <a:endParaRPr lang="en-US"/>
          </a:p>
        </p:txBody>
      </p:sp>
      <p:pic>
        <p:nvPicPr>
          <p:cNvPr id="1030" name="Picture 6" descr="http://richedecouleur.nl/wp-content/uploads/2013/01/food4bees-logo-notext-fc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5" y="3969714"/>
            <a:ext cx="2806231" cy="23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1" y="2708920"/>
            <a:ext cx="4324363" cy="105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reenchemistrycampus.com/images/uploads/logo_provincie_noord_braban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20" y="764704"/>
            <a:ext cx="3618851" cy="21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:\Office\0 Ecologie\Hooge Heide\Website\De Hooge Heide logo FINAL\De Hooge Heide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03" y="2250124"/>
            <a:ext cx="3745368" cy="24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jk-sparrenburg.nl/inc/images/wijkraad-sparrenburg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9" y="1268760"/>
            <a:ext cx="4608438" cy="10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tjto\AppData\Local\Microsoft\Windows\Temporary Internet Files\Content.Outlook\K0B7VHDY\RA logo  NWE LAND COL 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37" y="5303004"/>
            <a:ext cx="2736790" cy="8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0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dirty="0" smtClean="0"/>
          </a:p>
        </p:txBody>
      </p:sp>
      <p:sp>
        <p:nvSpPr>
          <p:cNvPr id="13315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000" smtClean="0">
                <a:solidFill>
                  <a:srgbClr val="003875"/>
                </a:solidFill>
                <a:latin typeface="Times New Roman" pitchFamily="18" charset="0"/>
              </a:rPr>
              <a:t>| </a:t>
            </a:r>
            <a:fld id="{2CCA2614-1ADE-43F4-9B36-E322E90EE197}" type="datetime4">
              <a:rPr lang="nl-NL" altLang="nl-NL" sz="1000" smtClean="0">
                <a:solidFill>
                  <a:srgbClr val="003875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12 december 2014</a:t>
            </a:fld>
            <a:r>
              <a:rPr lang="nl-NL" altLang="nl-NL" sz="1000" smtClean="0">
                <a:solidFill>
                  <a:srgbClr val="003875"/>
                </a:solidFill>
                <a:latin typeface="Times New Roman" pitchFamily="18" charset="0"/>
              </a:rPr>
              <a:t> |</a:t>
            </a:r>
            <a:endParaRPr lang="en-US" altLang="nl-NL" sz="1000" smtClean="0">
              <a:solidFill>
                <a:srgbClr val="003875"/>
              </a:solidFill>
              <a:latin typeface="Times New Roman" pitchFamily="18" charset="0"/>
            </a:endParaRPr>
          </a:p>
        </p:txBody>
      </p:sp>
      <p:sp>
        <p:nvSpPr>
          <p:cNvPr id="1331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000" smtClean="0">
              <a:solidFill>
                <a:srgbClr val="003875"/>
              </a:solidFill>
              <a:latin typeface="Times New Roman" pitchFamily="18" charset="0"/>
            </a:endParaRPr>
          </a:p>
        </p:txBody>
      </p:sp>
      <p:pic>
        <p:nvPicPr>
          <p:cNvPr id="13317" name="Picture 4" descr="20110325 visiesch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3463"/>
            <a:ext cx="8626475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 bwMode="auto">
          <a:xfrm>
            <a:off x="1907704" y="4509120"/>
            <a:ext cx="1440160" cy="806926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rgbClr val="003875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42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 houtwallen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</a:t>
            </a:r>
          </a:p>
          <a:p>
            <a:pPr lvl="1"/>
            <a:r>
              <a:rPr lang="nl-NL" dirty="0" smtClean="0"/>
              <a:t>Bomen kappen – 2 bomen per houtwal blijven</a:t>
            </a:r>
          </a:p>
          <a:p>
            <a:pPr lvl="1"/>
            <a:r>
              <a:rPr lang="nl-NL" dirty="0" smtClean="0"/>
              <a:t>Amerikaanse vogelkers bestrijden</a:t>
            </a:r>
          </a:p>
          <a:p>
            <a:pPr lvl="1"/>
            <a:r>
              <a:rPr lang="nl-NL" dirty="0" smtClean="0"/>
              <a:t>Nieuwe heesters aanplanten</a:t>
            </a:r>
          </a:p>
          <a:p>
            <a:pPr lvl="1"/>
            <a:r>
              <a:rPr lang="nl-NL" dirty="0" smtClean="0"/>
              <a:t>Nieuwe eiken hakhoutstoven maken 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/>
              <a:t>Waarom</a:t>
            </a:r>
          </a:p>
          <a:p>
            <a:pPr lvl="1"/>
            <a:r>
              <a:rPr lang="nl-NL" dirty="0"/>
              <a:t>Beleidsmatig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groenstructuur</a:t>
            </a:r>
          </a:p>
          <a:p>
            <a:pPr lvl="1"/>
            <a:r>
              <a:rPr lang="nl-NL" dirty="0"/>
              <a:t>Natuur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oude bomen met weinig ondergroei maakt plaats voor soortenrijke </a:t>
            </a:r>
            <a:r>
              <a:rPr lang="nl-NL" dirty="0" smtClean="0"/>
              <a:t>houtwallen</a:t>
            </a:r>
          </a:p>
          <a:p>
            <a:pPr lvl="2"/>
            <a:r>
              <a:rPr lang="nl-NL" dirty="0" smtClean="0"/>
              <a:t>Veel plantensoorten</a:t>
            </a:r>
          </a:p>
          <a:p>
            <a:pPr lvl="2"/>
            <a:r>
              <a:rPr lang="nl-NL" dirty="0" smtClean="0"/>
              <a:t>Bestuivende insecten</a:t>
            </a:r>
          </a:p>
          <a:p>
            <a:pPr lvl="2"/>
            <a:r>
              <a:rPr lang="nl-NL" dirty="0" smtClean="0"/>
              <a:t>Vogels </a:t>
            </a:r>
            <a:endParaRPr lang="nl-NL" dirty="0"/>
          </a:p>
          <a:p>
            <a:pPr lvl="1"/>
            <a:r>
              <a:rPr lang="nl-NL" dirty="0"/>
              <a:t>Licht op de bodem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voor bijenweide en natuurakkers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4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4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| </a:t>
            </a:r>
            <a:fld id="{549C44D4-9027-4958-A107-3528BD173035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66227DC-FF9A-4766-9255-FF355211DE72}" type="slidenum">
              <a:rPr lang="en-US"/>
              <a:pPr/>
              <a:t>5</a:t>
            </a:fld>
            <a:r>
              <a:rPr lang="en-US"/>
              <a:t> |</a:t>
            </a:r>
          </a:p>
        </p:txBody>
      </p:sp>
      <p:sp>
        <p:nvSpPr>
          <p:cNvPr id="1812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Maatregelen &amp; planning</a:t>
            </a:r>
            <a:endParaRPr lang="nl-NL" dirty="0"/>
          </a:p>
        </p:txBody>
      </p:sp>
      <p:sp>
        <p:nvSpPr>
          <p:cNvPr id="181261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395288" y="981075"/>
            <a:ext cx="8641208" cy="5543550"/>
          </a:xfrm>
        </p:spPr>
        <p:txBody>
          <a:bodyPr/>
          <a:lstStyle/>
          <a:p>
            <a:r>
              <a:rPr lang="nl-NL" sz="2000" dirty="0" smtClean="0"/>
              <a:t>Aanleg bijenweide Binkhorst				Voorjaar 2015</a:t>
            </a:r>
          </a:p>
          <a:p>
            <a:r>
              <a:rPr lang="nl-NL" sz="2000" dirty="0" smtClean="0"/>
              <a:t>Omvormen berm Oude Baan				Voorjaar 2015</a:t>
            </a:r>
          </a:p>
          <a:p>
            <a:r>
              <a:rPr lang="nl-NL" sz="2000" dirty="0" smtClean="0"/>
              <a:t>Onderhoud </a:t>
            </a:r>
            <a:r>
              <a:rPr lang="nl-NL" sz="2000" dirty="0" err="1" smtClean="0"/>
              <a:t>Eikakkerhoeven</a:t>
            </a:r>
            <a:endParaRPr lang="nl-NL" sz="2000" dirty="0" smtClean="0"/>
          </a:p>
          <a:p>
            <a:r>
              <a:rPr lang="nl-NL" sz="2000" dirty="0" smtClean="0"/>
              <a:t>Onderhoud houtwallen Sparrenburgbos		Winter 2014/15</a:t>
            </a:r>
          </a:p>
          <a:p>
            <a:pPr lvl="1"/>
            <a:r>
              <a:rPr lang="nl-NL" sz="1600" dirty="0" smtClean="0"/>
              <a:t>Kappen bomen</a:t>
            </a:r>
          </a:p>
          <a:p>
            <a:pPr lvl="1"/>
            <a:r>
              <a:rPr lang="nl-NL" sz="1600" dirty="0" smtClean="0"/>
              <a:t>Aanplant nieuwe struiken</a:t>
            </a:r>
            <a:endParaRPr lang="nl-NL" sz="1600" dirty="0"/>
          </a:p>
          <a:p>
            <a:r>
              <a:rPr lang="nl-NL" sz="2000" dirty="0" smtClean="0"/>
              <a:t>Aanleg natuurakkers Sparrenburgbos			Voorjaar 2015</a:t>
            </a:r>
          </a:p>
          <a:p>
            <a:r>
              <a:rPr lang="nl-NL" sz="2000" dirty="0" smtClean="0"/>
              <a:t>Aanleg bijenweide Sparrenburgbos			Voorjaar 2015</a:t>
            </a:r>
          </a:p>
          <a:p>
            <a:r>
              <a:rPr lang="nl-NL" sz="2000" dirty="0" smtClean="0"/>
              <a:t>Aanleg </a:t>
            </a:r>
            <a:r>
              <a:rPr lang="nl-NL" sz="2000" dirty="0" err="1" smtClean="0"/>
              <a:t>bijeweides</a:t>
            </a:r>
            <a:r>
              <a:rPr lang="nl-NL" sz="2000" dirty="0" smtClean="0"/>
              <a:t> op </a:t>
            </a:r>
            <a:r>
              <a:rPr lang="nl-NL" sz="2000" dirty="0" err="1" smtClean="0"/>
              <a:t>overhoekjes</a:t>
            </a:r>
            <a:r>
              <a:rPr lang="nl-NL" sz="2000" dirty="0" smtClean="0"/>
              <a:t>			Voorjaar 2015</a:t>
            </a:r>
          </a:p>
        </p:txBody>
      </p:sp>
    </p:spTree>
    <p:extLst>
      <p:ext uri="{BB962C8B-B14F-4D97-AF65-F5344CB8AC3E}">
        <p14:creationId xmlns:p14="http://schemas.microsoft.com/office/powerpoint/2010/main" val="1243924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/>
          <a:p>
            <a:r>
              <a:rPr lang="nl-NL"/>
              <a:t>| </a:t>
            </a:r>
            <a:fld id="{EA927EA7-D318-44C0-B444-96BEDAD9195D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/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/>
          <a:p>
            <a:r>
              <a:rPr lang="en-US"/>
              <a:t>| </a:t>
            </a:r>
            <a:fld id="{7A06660E-0620-4CC3-9031-FF3CB9C60596}" type="slidenum">
              <a:rPr lang="en-US"/>
              <a:pPr/>
              <a:t>6</a:t>
            </a:fld>
            <a:r>
              <a:rPr lang="en-US"/>
              <a:t> |</a:t>
            </a:r>
          </a:p>
        </p:txBody>
      </p:sp>
      <p:sp>
        <p:nvSpPr>
          <p:cNvPr id="203788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dirty="0" smtClean="0"/>
              <a:t>Visualisatie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902067" cy="5580000"/>
          </a:xfr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90206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1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Terplekke….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1"/>
          <a:stretch/>
        </p:blipFill>
        <p:spPr>
          <a:xfrm>
            <a:off x="323851" y="897940"/>
            <a:ext cx="8820150" cy="5709235"/>
          </a:xfr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6659F181-C630-4486-8641-8B048BC1DD50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95CFEB6A-2240-499D-9A5D-2FD3BE16DA0D}" type="slidenum">
              <a:rPr lang="en-US" smtClean="0"/>
              <a:pPr/>
              <a:t>7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4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| </a:t>
            </a:r>
            <a:fld id="{8A6F73E8-56C5-4FA7-B429-7C9F0497281C}" type="datetime4">
              <a:rPr lang="nl-NL"/>
              <a:pPr/>
              <a:t>12 december 2014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79BD4F78-249E-4871-B0DA-D211D6FC7B8C}" type="slidenum">
              <a:rPr lang="en-US"/>
              <a:pPr/>
              <a:t>8</a:t>
            </a:fld>
            <a:r>
              <a:rPr lang="en-US"/>
              <a:t> |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 kappen bomen </a:t>
            </a:r>
            <a:endParaRPr lang="nl-N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60304"/>
            <a:ext cx="5616624" cy="56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7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situatie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12 december 2014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9</a:t>
            </a:fld>
            <a:r>
              <a:rPr lang="en-US" smtClean="0"/>
              <a:t> |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19" y="1157287"/>
            <a:ext cx="69723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93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- Template - Filled">
  <a:themeElements>
    <a:clrScheme name="Presentatie - Template - Filled 16">
      <a:dk1>
        <a:srgbClr val="FFFFFF"/>
      </a:dk1>
      <a:lt1>
        <a:srgbClr val="FFFFFF"/>
      </a:lt1>
      <a:dk2>
        <a:srgbClr val="DADFEE"/>
      </a:dk2>
      <a:lt2>
        <a:srgbClr val="002E4E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Presentatie - Template - Fill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e - Template - Fill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3">
        <a:dk1>
          <a:srgbClr val="0099CC"/>
        </a:dk1>
        <a:lt1>
          <a:srgbClr val="FFFFFF"/>
        </a:lt1>
        <a:dk2>
          <a:srgbClr val="003399"/>
        </a:dk2>
        <a:lt2>
          <a:srgbClr val="003399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4">
        <a:dk1>
          <a:srgbClr val="002E4E"/>
        </a:dk1>
        <a:lt1>
          <a:srgbClr val="FFFFFF"/>
        </a:lt1>
        <a:dk2>
          <a:srgbClr val="003875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EBD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5">
        <a:dk1>
          <a:srgbClr val="002E4E"/>
        </a:dk1>
        <a:lt1>
          <a:srgbClr val="FFFFFF"/>
        </a:lt1>
        <a:dk2>
          <a:srgbClr val="003875"/>
        </a:dk2>
        <a:lt2>
          <a:srgbClr val="DADFEE"/>
        </a:lt2>
        <a:accent1>
          <a:srgbClr val="BBE0E3"/>
        </a:accent1>
        <a:accent2>
          <a:srgbClr val="333399"/>
        </a:accent2>
        <a:accent3>
          <a:srgbClr val="AAAEBD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6">
        <a:dk1>
          <a:srgbClr val="FFFFFF"/>
        </a:dk1>
        <a:lt1>
          <a:srgbClr val="FFFFFF"/>
        </a:lt1>
        <a:dk2>
          <a:srgbClr val="DADFEE"/>
        </a:dk2>
        <a:lt2>
          <a:srgbClr val="002E4E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253</Words>
  <Application>Microsoft Office PowerPoint</Application>
  <PresentationFormat>Diavoorstelling (4:3)</PresentationFormat>
  <Paragraphs>110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Presentatie - Template - Filled</vt:lpstr>
      <vt:lpstr>Aangepast ontwerp</vt:lpstr>
      <vt:lpstr>Nieuw project Samenleving en Natuur</vt:lpstr>
      <vt:lpstr>Projectpartners </vt:lpstr>
      <vt:lpstr>PowerPoint-presentatie</vt:lpstr>
      <vt:lpstr>Onderhoud houtwallen</vt:lpstr>
      <vt:lpstr>Maatregelen &amp; planning</vt:lpstr>
      <vt:lpstr>Visualisatie</vt:lpstr>
      <vt:lpstr>Terplekke….</vt:lpstr>
      <vt:lpstr>Te kappen bomen </vt:lpstr>
      <vt:lpstr>Voorbeeld situatie</vt:lpstr>
      <vt:lpstr>Voorbeeld situatie</vt:lpstr>
      <vt:lpstr>Voorbeeld situatie</vt:lpstr>
      <vt:lpstr>Voorbeeld situatie</vt:lpstr>
      <vt:lpstr>PowerPoint-presentatie</vt:lpstr>
      <vt:lpstr>Naar buiten!</vt:lpstr>
      <vt:lpstr>Op de hoogte blijven?</vt:lpstr>
      <vt:lpstr>PowerPoint-presentatie</vt:lpstr>
    </vt:vector>
  </TitlesOfParts>
  <Company>nMera -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Gemeente Den Bosch</dc:title>
  <dc:creator>M. van Workum</dc:creator>
  <cp:lastModifiedBy>Henk</cp:lastModifiedBy>
  <cp:revision>40</cp:revision>
  <cp:lastPrinted>2014-12-02T14:52:04Z</cp:lastPrinted>
  <dcterms:created xsi:type="dcterms:W3CDTF">2009-08-25T11:26:55Z</dcterms:created>
  <dcterms:modified xsi:type="dcterms:W3CDTF">2014-12-12T15:45:37Z</dcterms:modified>
</cp:coreProperties>
</file>